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90" r:id="rId3"/>
    <p:sldId id="328" r:id="rId4"/>
    <p:sldId id="329" r:id="rId5"/>
    <p:sldId id="330" r:id="rId6"/>
    <p:sldId id="333" r:id="rId7"/>
    <p:sldId id="331" r:id="rId8"/>
    <p:sldId id="332" r:id="rId9"/>
    <p:sldId id="30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9D9D9D"/>
    <a:srgbClr val="595959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10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638C8-4482-42EA-95DF-6415A44727AB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A477-9B76-4407-A639-99241CD375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6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82158" y="215444"/>
            <a:ext cx="3129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 Fall</a:t>
            </a:r>
          </a:p>
          <a:p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20190741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김지수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22E020-2DDE-4A28-97F2-ECD660091A6B}"/>
              </a:ext>
            </a:extLst>
          </p:cNvPr>
          <p:cNvSpPr/>
          <p:nvPr/>
        </p:nvSpPr>
        <p:spPr>
          <a:xfrm>
            <a:off x="8382076" y="383393"/>
            <a:ext cx="135466" cy="704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인공지능과 마케팅 코딩과제</a:t>
            </a:r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당뇨 환자 분류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565608" y="1005175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Import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library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DC94-3066-60A7-B879-B722B58952E1}"/>
              </a:ext>
            </a:extLst>
          </p:cNvPr>
          <p:cNvSpPr txBox="1"/>
          <p:nvPr/>
        </p:nvSpPr>
        <p:spPr>
          <a:xfrm>
            <a:off x="4037813" y="1087189"/>
            <a:ext cx="7720553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시각화</a:t>
            </a:r>
            <a:endParaRPr lang="ko-KR" alt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seaborn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sns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 처리</a:t>
            </a:r>
            <a:endParaRPr lang="ko-KR" alt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sklearn.preprocessing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MinMaxScaler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imblearn.over_sampling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SMOTE </a:t>
            </a: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handling imbalanced data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3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머신러닝</a:t>
            </a:r>
            <a:endParaRPr lang="ko-KR" alt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sklearn.model_selection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train_test_split,GridSearchCV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cross_val_score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분류모델</a:t>
            </a:r>
            <a:endParaRPr lang="ko-KR" alt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sklearn.linear_model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LogisticRegression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sklearn.svm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SVC</a:t>
            </a: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sklearn.ensemble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RandomForestClassifier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xgboost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XGBClassifier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6. Metrics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sklearn.metrics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f1_score</a:t>
            </a:r>
          </a:p>
          <a:p>
            <a:b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7. Ignore warnings</a:t>
            </a:r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warnings</a:t>
            </a:r>
          </a:p>
          <a:p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warnings.filterwarnings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'ignore'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84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Load Dataset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9849C-A6A3-AD8B-209C-D77771A6F685}"/>
              </a:ext>
            </a:extLst>
          </p:cNvPr>
          <p:cNvSpPr txBox="1"/>
          <p:nvPr/>
        </p:nvSpPr>
        <p:spPr>
          <a:xfrm>
            <a:off x="688157" y="1829339"/>
            <a:ext cx="87927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 읽기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"/content/data-Lab-2-5-diabet.csv"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header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names=[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'Pregnancies'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'Glucose'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'BloodPressure'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'SkinThickness'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'Insulin’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'BMI'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'DiabetesPedigreeFunction’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'Outcome’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헤더가 없는 엑셀 파일이라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header = None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 표시하여 불러온다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열 이름을 헷갈리지 않게 지정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 앞부분 예시 표시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data.head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C50ABC-D028-7F81-A8CF-F968201E3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4" y="4085687"/>
            <a:ext cx="904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6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Split Dataset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415356" y="4061076"/>
            <a:ext cx="519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85%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학습 데이터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15%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테스트 데이터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재현성을 위한 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random state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설정</a:t>
            </a:r>
            <a:endParaRPr lang="en-US" altLang="ko-KR" sz="9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586BC-0411-32CB-CBD4-37541BB39B79}"/>
              </a:ext>
            </a:extLst>
          </p:cNvPr>
          <p:cNvSpPr txBox="1"/>
          <p:nvPr/>
        </p:nvSpPr>
        <p:spPr>
          <a:xfrm>
            <a:off x="415356" y="2021878"/>
            <a:ext cx="1163010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데이터셋 분리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학습 데이터셋과 테스트 데이터셋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data.drop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Outcome'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,axis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 data[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'Outcome'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test_size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0.15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stratify=y)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재현성을 위해 랜덤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스테이트를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설정하고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test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케이스 사이즈는 전체 데이터의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15%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설정함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4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948" y="231044"/>
            <a:ext cx="26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Preparing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Smote </a:t>
            </a:r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782083" y="2796222"/>
            <a:ext cx="106135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전체 데이터가 양성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(1)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이 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422, 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음성</a:t>
            </a:r>
            <a:r>
              <a:rPr lang="en-US" altLang="ko-KR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(0) 223</a:t>
            </a:r>
            <a:r>
              <a:rPr lang="ko-KR" altLang="en-US" sz="16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개로 불균형</a:t>
            </a:r>
            <a:endParaRPr lang="en-US" altLang="ko-KR" sz="8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SMOTE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방법을 사용하여 학습에 사용하는 데이터에서 선형적으로 늘려 음성과 양성을 같은 개수만큼 학습에 사용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단순 복제하는 것이 아니라 기존 소수 클래스 데이터 포인트 사이에 새로운 데이터를 만들어서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데이터를 확장하는 방식이다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-&gt; 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데이터 셋의 개수가 </a:t>
            </a:r>
            <a:r>
              <a: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800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개로 매우 작아서 </a:t>
            </a:r>
            <a:r>
              <a:rPr lang="ko-KR" altLang="en-US" sz="1600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불균형하게</a:t>
            </a:r>
            <a:r>
              <a:rPr lang="ko-KR" altLang="en-US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학습 데이터셋이 생성되어 실제 테스트에서 정확도가 낮아지는 문제를 방지하기 위해서 사용</a:t>
            </a:r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796341" y="1784429"/>
            <a:ext cx="70230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y_train.value_counts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x_train, y_train = smote.fit_resample(x_train,y_train)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4ECD52-807E-3E80-79FD-9D58DCA1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323" y="1024567"/>
            <a:ext cx="1428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5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사용한 모델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4DADA-0912-5CEA-46D9-FB2C463142A8}"/>
              </a:ext>
            </a:extLst>
          </p:cNvPr>
          <p:cNvSpPr txBox="1"/>
          <p:nvPr/>
        </p:nvSpPr>
        <p:spPr>
          <a:xfrm>
            <a:off x="617231" y="2051504"/>
            <a:ext cx="1061357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전통적인 로지스틱 회귀모형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2. SVM(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서포트 벡터 머신</a:t>
            </a: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</a:p>
          <a:p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분류 알고리즘 중에 하나로 분류율이 좋은 알고리즘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.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특히 이진 데이터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JP"/>
              </a:rPr>
              <a:t>(binary data)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JP"/>
              </a:rPr>
              <a:t>분류에 특화되어 있음</a:t>
            </a:r>
            <a:endParaRPr lang="en-US" altLang="ko-KR" sz="16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3. </a:t>
            </a: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랜덤 포레스트 모형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1600" dirty="0">
                <a:latin typeface="+mn-ea"/>
              </a:rPr>
              <a:t>여러 개의 의사결정 나무</a:t>
            </a:r>
            <a:r>
              <a:rPr lang="en-US" altLang="ko-KR" sz="1600" dirty="0">
                <a:latin typeface="+mn-ea"/>
              </a:rPr>
              <a:t>(Decision Tree)</a:t>
            </a:r>
            <a:r>
              <a:rPr lang="ko-KR" altLang="en-US" sz="1600" dirty="0">
                <a:latin typeface="+mn-ea"/>
              </a:rPr>
              <a:t>를 결합하여 예측을 수행하는 앙상블 학습 방법</a:t>
            </a:r>
            <a:endParaRPr lang="en-US" altLang="ko-KR" sz="1600" dirty="0">
              <a:latin typeface="+mn-ea"/>
            </a:endParaRPr>
          </a:p>
          <a:p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00206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4. XG boost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1600" dirty="0" err="1">
                <a:latin typeface="+mn-ea"/>
              </a:rPr>
              <a:t>그래디언트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부스팅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이전 모델의 오류를 보완하는 방식으로 모델을 계속 추가하여 예측 성능을 향상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기반으로 한 고성능 앙상블 학습 방법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  <a:p>
            <a:endParaRPr lang="ko-KR" altLang="en-US" sz="16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09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0747" y="23104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Train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model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학습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1786156" y="1709015"/>
            <a:ext cx="9161482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'LogisticRegression'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'SVC'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'RandomForestClassifier'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'XGBoostClaassifier'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 = []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rec= []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F1 = []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evaluate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x_train,y_train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모델 피팅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모델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예측값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생성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accuracy_score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pre,y_test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모델 정확도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recall =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recall_score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pre,y_test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#Recall 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모델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재현율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실제로 양성인 것들 중에서 모델이 양성으로 예측한 비율 </a:t>
            </a:r>
            <a:endParaRPr lang="en-US" altLang="ko-KR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의학적 진단에서 양성인 사람을 양성으로 진단하는 것이 중요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(accuracy)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rec.append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(recall)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sns.heatmap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pre,y_test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(model)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'Accuracy : 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accuracy,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'Recall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: 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,recall,)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9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8EB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1992" y="231044"/>
            <a:ext cx="244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the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Dataset</a:t>
            </a:r>
            <a:endParaRPr lang="ko-KR" altLang="en-US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619F1-8709-4380-A554-40496CCDB26A}"/>
              </a:ext>
            </a:extLst>
          </p:cNvPr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AB1F4-A8C0-F5C9-0486-2E9FC96D0536}"/>
              </a:ext>
            </a:extLst>
          </p:cNvPr>
          <p:cNvSpPr txBox="1"/>
          <p:nvPr/>
        </p:nvSpPr>
        <p:spPr>
          <a:xfrm>
            <a:off x="617231" y="1024567"/>
            <a:ext cx="9372732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00206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모델 평가</a:t>
            </a:r>
            <a:r>
              <a:rPr lang="en-US" altLang="ko-KR" sz="14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/>
              </a:rPr>
              <a:t>								</a:t>
            </a: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accent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-윤고딕350" panose="02030504000101010101" pitchFamily="18" charset="-127"/>
              <a:ea typeface="-윤고딕350" panose="02030504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6557E-5886-D311-F6C8-AD5562E2B894}"/>
              </a:ext>
            </a:extLst>
          </p:cNvPr>
          <p:cNvSpPr txBox="1"/>
          <p:nvPr/>
        </p:nvSpPr>
        <p:spPr>
          <a:xfrm>
            <a:off x="768061" y="1829339"/>
            <a:ext cx="9682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evaluate(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model_LR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evaluate(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model_SVM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evaluate(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model_RFC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evaluate(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model_XGB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final_result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"Algorithm"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Accuarcy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acc,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"recall"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:rec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CA2F96-C977-A213-277E-09279CCF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830" y="3584886"/>
            <a:ext cx="5108340" cy="24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-9236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인공지능과 마케팅 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979C9-06DA-54DA-DE5C-C2D693810A73}"/>
              </a:ext>
            </a:extLst>
          </p:cNvPr>
          <p:cNvSpPr/>
          <p:nvPr/>
        </p:nvSpPr>
        <p:spPr>
          <a:xfrm>
            <a:off x="2756490" y="2530705"/>
            <a:ext cx="6679020" cy="1796590"/>
          </a:xfrm>
          <a:prstGeom prst="rect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32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The End</a:t>
            </a:r>
          </a:p>
          <a:p>
            <a:pPr algn="ctr"/>
            <a:endParaRPr lang="en-US" altLang="ko-KR" sz="14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r"/>
            <a:r>
              <a:rPr lang="en-US" altLang="ko-KR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2024. 10. 07. </a:t>
            </a:r>
            <a:r>
              <a:rPr lang="ko-KR" altLang="en-US" sz="1400" b="1" dirty="0">
                <a:ln>
                  <a:solidFill>
                    <a:schemeClr val="tx1">
                      <a:lumMod val="50000"/>
                      <a:lumOff val="50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</a:p>
          <a:p>
            <a:pPr algn="ctr"/>
            <a:endParaRPr lang="en-US" altLang="ko-KR" sz="3200" b="1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/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827</Words>
  <Application>Microsoft Office PowerPoint</Application>
  <PresentationFormat>와이드스크린</PresentationFormat>
  <Paragraphs>104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KoPub돋움체 Medium</vt:lpstr>
      <vt:lpstr>Pretendard JP</vt:lpstr>
      <vt:lpstr>맑은 고딕</vt:lpstr>
      <vt:lpstr>-윤고딕350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김지수</cp:lastModifiedBy>
  <cp:revision>164</cp:revision>
  <dcterms:created xsi:type="dcterms:W3CDTF">2017-04-16T12:47:34Z</dcterms:created>
  <dcterms:modified xsi:type="dcterms:W3CDTF">2024-10-06T14:27:23Z</dcterms:modified>
</cp:coreProperties>
</file>